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78" r:id="rId6"/>
    <p:sldId id="274" r:id="rId7"/>
    <p:sldId id="257" r:id="rId8"/>
    <p:sldId id="263" r:id="rId9"/>
    <p:sldId id="273" r:id="rId10"/>
    <p:sldId id="275" r:id="rId11"/>
    <p:sldId id="276" r:id="rId12"/>
    <p:sldId id="279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94835-E7F7-4143-820C-EAC65206DA5C}" v="31" dt="2020-05-21T15:40:39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CA32-3425-4496-80E4-7702939A8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4C713-64D2-4AB1-95D2-1F8EB9938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80C38-1AA0-4308-A0F8-9954F555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D546F-8DE4-4E17-8867-5EA7BC4E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32B88-1C77-4549-B2DA-9261C665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F443-1675-48B1-888D-4F8B86D1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5AC05-FF88-4214-BDE8-8253E9A7F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3B922-7F15-4F36-8079-BBCA4BFA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16087-2D38-455B-9698-3D89C78B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75BA9-B66A-4FEC-A2ED-1976AF7C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8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776BBD-16F6-46E6-8577-147777315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E2C6E-1A8D-4BB5-BCD4-71FD37089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3C80E-DEBA-44F6-827E-CE9C3071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B546A-213D-4C41-8EB5-4221E5A3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7040E-C642-4C1B-97BE-A513DDA4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9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7325-044F-4B0C-A9B1-F85395BB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4FE79-18C1-4696-B88C-604EB9F88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B07AF-D3AE-4763-908D-F6FD1F6A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1A8F5-2901-4F0C-A3DD-C50C12B8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ADAB9-0C5C-43C7-96DF-E83896B3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1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84A3-0CE4-4862-81A3-7D707417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CD4E-196F-489A-AFCF-3BBF3D7E7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9CFD9-41AC-45AA-BCE9-E3D35616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64299-E7E0-4328-B6E3-A1D14C4E9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CC503-ED76-4840-A949-4ACF3252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8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A819-D32F-4A39-8E77-B157A292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5AF39-B343-4E81-A72D-CB254D9CA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DF347-1CE8-4699-A558-F59800D74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805FD-D13F-492E-B149-CD05B502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A730F-F4EA-4C00-8AC1-1D944F3D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9C84D-DFC6-4F42-A0C0-7663AFD1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A042-A3DE-498C-8A5A-498C3E27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B7883-AB9D-4A25-9E15-E427B4289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8ED45-700E-4542-9540-6534A48CF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75B34-14EB-4C01-939D-2774A567C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A46F9-04DD-4E71-8A7F-84B3019FB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71FB0-B93C-4839-9829-5ED8635E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7320F-BBA4-4F19-8636-A72D5824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CA8D8-3517-4501-BAA0-E857DFB6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3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BB3E-086D-48B8-A673-4C9E2255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440F7-8650-4F31-A208-52BB6FFF6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72EA6-00CE-4A42-A5B5-370FDF1F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7F1F0-7953-4FA4-BA6B-1B80093E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8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5134D-8FBB-4352-8912-48D7FCE5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43C18-298B-42E1-A553-20AB6D00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20691-6FF4-4846-B0EF-3ACC5519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0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16FF-AC35-444F-B0AA-391E594E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312A1-D485-498B-A29C-BA2B7613A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65A81-9D53-4064-B2A9-133DDFDCA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00FD8-1770-4ABB-911B-5FC841718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7AA9F-EB39-480B-8ED5-F842BCBB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349FE-8BF0-475A-8766-A86E333C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9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2771-9108-49CA-851D-28AECB09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945AF2-C8FA-4AAB-88B5-C322A3C5D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F113A-6AD3-439B-99EA-80780CC5F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452CD-84C5-4CAA-8DC5-AC4C0D2B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D5180-15CF-4357-A975-FDAE68D9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7011D-291C-40B1-BD45-3D5EF8B1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4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001EF-7B4C-40F2-8B22-DAFB6F4E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6E7A-FA48-47F8-BBD8-500CA23B4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288B3-ADBD-4645-92B0-693F65F25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F5F13-0367-4D03-B2E7-BEFA1B568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01BB6-F555-4CE2-B66D-70BC5EFEF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2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3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Planning through an Equity Lens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E441C-55F0-4E33-9AF8-CCCA3B6EF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31" b="7175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6801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E4AB2F0-AACA-44BD-A3D3-E3C4FF140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b="1120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E371C-E561-45D3-9ECE-E7185562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998183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0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ED50BA-E3AC-4A95-8915-9BBA547D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Shonnda R. Smith, Senior Director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A593E7-1F8B-41F5-9D40-885958F5F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018" y="2301261"/>
            <a:ext cx="6775222" cy="45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9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0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ED50BA-E3AC-4A95-8915-9BBA547D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City of Mobile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048CE-598D-4014-842F-A0C5590C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4207217"/>
          </a:xfrm>
        </p:spPr>
        <p:txBody>
          <a:bodyPr>
            <a:normAutofit/>
          </a:bodyPr>
          <a:lstStyle/>
          <a:p>
            <a:r>
              <a:rPr lang="en-US" sz="2400" dirty="0"/>
              <a:t>A City before Alabama became a State</a:t>
            </a:r>
          </a:p>
          <a:p>
            <a:r>
              <a:rPr lang="en-US" sz="2400" dirty="0"/>
              <a:t>Pop: 192,085</a:t>
            </a:r>
          </a:p>
          <a:p>
            <a:r>
              <a:rPr lang="en-US" sz="2400" dirty="0"/>
              <a:t>Poverty Rate: 19%</a:t>
            </a:r>
          </a:p>
          <a:p>
            <a:r>
              <a:rPr lang="en-US" sz="2400" dirty="0"/>
              <a:t>Unemployment: 4%</a:t>
            </a:r>
          </a:p>
          <a:p>
            <a:r>
              <a:rPr lang="en-US" sz="2400" dirty="0"/>
              <a:t>Demographics: 50.2% black, 43.5% White, and 2.85 Hispanic/Latino </a:t>
            </a:r>
          </a:p>
          <a:p>
            <a:r>
              <a:rPr lang="en-US" sz="2400" dirty="0"/>
              <a:t>36617 – 34% poverty,11% unemployment</a:t>
            </a:r>
          </a:p>
          <a:p>
            <a:endParaRPr lang="en-US" sz="2400" dirty="0"/>
          </a:p>
        </p:txBody>
      </p:sp>
      <p:pic>
        <p:nvPicPr>
          <p:cNvPr id="2052" name="Picture 4" descr="2 HISTORIC - Spanish Plaza-2043">
            <a:extLst>
              <a:ext uri="{FF2B5EF4-FFF2-40B4-BE49-F238E27FC236}">
                <a16:creationId xmlns:a16="http://schemas.microsoft.com/office/drawing/2014/main" id="{6634A4AC-773D-485F-A25B-6A3B59975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" r="4968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7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Opening Guidelines: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1700" dirty="0"/>
              <a:t>Recommendations are based on:  </a:t>
            </a:r>
          </a:p>
          <a:p>
            <a:pPr lvl="1"/>
            <a:r>
              <a:rPr lang="en-US" sz="1700" dirty="0"/>
              <a:t>Alabama Health Dept. and CDC Guidelines</a:t>
            </a:r>
          </a:p>
          <a:p>
            <a:pPr lvl="1"/>
            <a:r>
              <a:rPr lang="en-US" sz="1700" dirty="0"/>
              <a:t>Hospital Bed Capacity </a:t>
            </a:r>
          </a:p>
          <a:p>
            <a:pPr lvl="1"/>
            <a:r>
              <a:rPr lang="en-US" sz="1700" dirty="0"/>
              <a:t>Level of person to person contact (tennis vs football) –</a:t>
            </a:r>
          </a:p>
          <a:p>
            <a:pPr lvl="1"/>
            <a:r>
              <a:rPr lang="en-US" sz="1700" dirty="0"/>
              <a:t>Number of people required for activity (individual vs team/group) –</a:t>
            </a:r>
          </a:p>
          <a:p>
            <a:pPr lvl="1"/>
            <a:r>
              <a:rPr lang="en-US" sz="1700" dirty="0"/>
              <a:t>Potential for groups/crowds (spectators) (Social Distancing)</a:t>
            </a:r>
          </a:p>
          <a:p>
            <a:pPr lvl="1"/>
            <a:r>
              <a:rPr lang="en-US" sz="1700" dirty="0"/>
              <a:t>Ability to sanitize and screen space</a:t>
            </a:r>
          </a:p>
          <a:p>
            <a:pPr lvl="1"/>
            <a:r>
              <a:rPr lang="en-US" sz="1700" dirty="0"/>
              <a:t>Does it make sense equitably</a:t>
            </a:r>
          </a:p>
        </p:txBody>
      </p:sp>
      <p:pic>
        <p:nvPicPr>
          <p:cNvPr id="1026" name="Picture 2" descr="2  Kidd, John Park-2230">
            <a:extLst>
              <a:ext uri="{FF2B5EF4-FFF2-40B4-BE49-F238E27FC236}">
                <a16:creationId xmlns:a16="http://schemas.microsoft.com/office/drawing/2014/main" id="{395E45AD-8B73-4ACF-AA4A-C24C8A3CC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r="6350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07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Health Protocol for Employees: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1500"/>
              <a:t>Train all employees on proper cleaning and disinfection, hand hygiene and respiratory etiquette.</a:t>
            </a:r>
          </a:p>
          <a:p>
            <a:r>
              <a:rPr lang="en-US" sz="1500"/>
              <a:t>Screen Employees Daily:</a:t>
            </a:r>
          </a:p>
          <a:p>
            <a:pPr lvl="1"/>
            <a:r>
              <a:rPr lang="en-US" sz="1500"/>
              <a:t>Have  you been in close contact with a confirmed case of COVID-19</a:t>
            </a:r>
          </a:p>
          <a:p>
            <a:pPr lvl="1"/>
            <a:r>
              <a:rPr lang="en-US" sz="1500"/>
              <a:t>Are you experiencing a cough, shortness of breath or sore throat?</a:t>
            </a:r>
          </a:p>
          <a:p>
            <a:pPr lvl="1"/>
            <a:r>
              <a:rPr lang="en-US" sz="1500"/>
              <a:t>Have you had a fever in the last 48 hours?</a:t>
            </a:r>
          </a:p>
          <a:p>
            <a:pPr lvl="1"/>
            <a:r>
              <a:rPr lang="en-US" sz="1500"/>
              <a:t>Have you experienced new loss of taste or smell?</a:t>
            </a:r>
          </a:p>
          <a:p>
            <a:pPr lvl="1"/>
            <a:r>
              <a:rPr lang="en-US" sz="1500"/>
              <a:t>Have you experienced vomiting or diarrhea in the last 24 hours</a:t>
            </a:r>
          </a:p>
          <a:p>
            <a:r>
              <a:rPr lang="en-US" sz="1500"/>
              <a:t>Take Temp daily using temp-dot</a:t>
            </a:r>
          </a:p>
          <a:p>
            <a:r>
              <a:rPr lang="en-US" sz="1500"/>
              <a:t>Wash Hands or sanitize when entering the building and when transitioning to a new activity</a:t>
            </a:r>
          </a:p>
          <a:p>
            <a:r>
              <a:rPr lang="en-US" sz="1500"/>
              <a:t>Wear mask at all times.</a:t>
            </a:r>
          </a:p>
          <a:p>
            <a:pPr marL="0" indent="0">
              <a:buNone/>
            </a:pPr>
            <a:r>
              <a:rPr lang="en-US" sz="15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296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E371C-E561-45D3-9ECE-E7185562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Re-Opening through an Equity Lens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B7EE4-81D3-45E5-8878-E23E6EC50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65" y="2341848"/>
            <a:ext cx="9708995" cy="394096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200" b="1" i="1" dirty="0"/>
              <a:t>Current:</a:t>
            </a:r>
          </a:p>
          <a:p>
            <a:r>
              <a:rPr lang="en-US" sz="1200" dirty="0"/>
              <a:t>Providing Dinner and Breakfast Daily to youth at 12 sites</a:t>
            </a:r>
          </a:p>
          <a:p>
            <a:r>
              <a:rPr lang="en-US" sz="1200" dirty="0"/>
              <a:t>Delivering Senior meals weekly through our Senior Nutrition Program</a:t>
            </a:r>
          </a:p>
          <a:p>
            <a:r>
              <a:rPr lang="en-US" sz="1200" dirty="0"/>
              <a:t>Quality of Life Calls Daily for Seniors </a:t>
            </a:r>
          </a:p>
          <a:p>
            <a:r>
              <a:rPr lang="en-US" sz="1200" dirty="0"/>
              <a:t>Virtual programming  posted daily- Seniors/Youth</a:t>
            </a:r>
          </a:p>
          <a:p>
            <a:r>
              <a:rPr lang="en-US" sz="1200" dirty="0"/>
              <a:t>Facilities on stand-by to become overload for hospitals or Homeless Shelters</a:t>
            </a:r>
          </a:p>
          <a:p>
            <a:r>
              <a:rPr lang="en-US" sz="1200" dirty="0"/>
              <a:t>Communicating resources </a:t>
            </a:r>
          </a:p>
          <a:p>
            <a:r>
              <a:rPr lang="en-US" sz="1200" b="1" i="1" dirty="0"/>
              <a:t>Re-Opening </a:t>
            </a:r>
          </a:p>
          <a:p>
            <a:r>
              <a:rPr lang="en-US" sz="1200" dirty="0"/>
              <a:t>Providing Summer Camp/Teen Camp – 12 sites </a:t>
            </a:r>
          </a:p>
          <a:p>
            <a:r>
              <a:rPr lang="en-US" sz="1200" dirty="0"/>
              <a:t>Considering using Senior Centers as Camp for further reach= 4 additional sites</a:t>
            </a:r>
          </a:p>
          <a:p>
            <a:r>
              <a:rPr lang="en-US" sz="1200" dirty="0"/>
              <a:t>Opening Saturdays </a:t>
            </a:r>
          </a:p>
          <a:p>
            <a:r>
              <a:rPr lang="en-US" sz="1200" dirty="0"/>
              <a:t>Not re-opening basketball courts or allowing high contact sports (Football, soccer, etc.)</a:t>
            </a:r>
          </a:p>
          <a:p>
            <a:r>
              <a:rPr lang="en-US" sz="1200" dirty="0"/>
              <a:t>Evening and weekend with modified activities and limited number of participants</a:t>
            </a:r>
          </a:p>
          <a:p>
            <a:pPr lvl="1"/>
            <a:r>
              <a:rPr lang="en-US" sz="1200" dirty="0"/>
              <a:t>Because of high contact and population not allowing Cards, Dominoes, or Basketball </a:t>
            </a:r>
          </a:p>
        </p:txBody>
      </p:sp>
    </p:spTree>
    <p:extLst>
      <p:ext uri="{BB962C8B-B14F-4D97-AF65-F5344CB8AC3E}">
        <p14:creationId xmlns:p14="http://schemas.microsoft.com/office/powerpoint/2010/main" val="146677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E371C-E561-45D3-9ECE-E7185562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Summer Camp – June 8 – July 31</a:t>
            </a:r>
            <a:r>
              <a:rPr lang="en-US" sz="4000" baseline="30000" dirty="0">
                <a:solidFill>
                  <a:srgbClr val="FFFFFF"/>
                </a:solidFill>
              </a:rPr>
              <a:t>st</a:t>
            </a:r>
            <a:r>
              <a:rPr lang="en-US" sz="4000" dirty="0">
                <a:solidFill>
                  <a:srgbClr val="FFFFFF"/>
                </a:solidFill>
              </a:rPr>
              <a:t>  7:30-3:30pm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6F3FFEB-83A4-4AE8-9399-3239A10A82C4}"/>
              </a:ext>
            </a:extLst>
          </p:cNvPr>
          <p:cNvSpPr txBox="1">
            <a:spLocks/>
          </p:cNvSpPr>
          <p:nvPr/>
        </p:nvSpPr>
        <p:spPr>
          <a:xfrm>
            <a:off x="1219201" y="2341848"/>
            <a:ext cx="4756845" cy="44424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12 youth per room – 2 staff </a:t>
            </a:r>
          </a:p>
          <a:p>
            <a:r>
              <a:rPr lang="en-US" sz="2200" dirty="0"/>
              <a:t>Maintain group cohort</a:t>
            </a:r>
          </a:p>
          <a:p>
            <a:r>
              <a:rPr lang="en-US" sz="2200" dirty="0"/>
              <a:t>Staff must wear mask</a:t>
            </a:r>
          </a:p>
          <a:p>
            <a:r>
              <a:rPr lang="en-US" sz="2200" dirty="0"/>
              <a:t>Social distancing </a:t>
            </a:r>
          </a:p>
          <a:p>
            <a:r>
              <a:rPr lang="en-US" sz="2200" dirty="0"/>
              <a:t>Youth will be given individual kits with (crayons, pens, pencils and mask) </a:t>
            </a:r>
          </a:p>
          <a:p>
            <a:r>
              <a:rPr lang="en-US" sz="2200" dirty="0"/>
              <a:t>A lot of outside activities –weather </a:t>
            </a:r>
            <a:r>
              <a:rPr lang="en-US" sz="1900" dirty="0"/>
              <a:t>permitting</a:t>
            </a:r>
            <a:r>
              <a:rPr lang="en-US" sz="2200" dirty="0"/>
              <a:t> </a:t>
            </a:r>
          </a:p>
          <a:p>
            <a:r>
              <a:rPr lang="en-US" sz="2200" dirty="0"/>
              <a:t>Designated 2 sanitizing staff per site to clean down all rooms and amenities after every use.</a:t>
            </a:r>
          </a:p>
          <a:p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52F0344-0E17-4AE0-9905-9C9A6B4D66A0}"/>
              </a:ext>
            </a:extLst>
          </p:cNvPr>
          <p:cNvSpPr txBox="1">
            <a:spLocks/>
          </p:cNvSpPr>
          <p:nvPr/>
        </p:nvSpPr>
        <p:spPr>
          <a:xfrm>
            <a:off x="6967137" y="2549204"/>
            <a:ext cx="4256065" cy="39638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No fieldtrips </a:t>
            </a:r>
          </a:p>
          <a:p>
            <a:r>
              <a:rPr lang="en-US" sz="2000" dirty="0"/>
              <a:t>Heavy emphasis on social distancing games </a:t>
            </a:r>
          </a:p>
          <a:p>
            <a:r>
              <a:rPr lang="en-US" sz="2000" dirty="0"/>
              <a:t>Priority given to neighborhood youth</a:t>
            </a:r>
          </a:p>
          <a:p>
            <a:r>
              <a:rPr lang="en-US" sz="2000" dirty="0"/>
              <a:t>Hold Zoom and Car Parent Summer Orientation </a:t>
            </a:r>
          </a:p>
          <a:p>
            <a:r>
              <a:rPr lang="en-US" sz="2000" dirty="0"/>
              <a:t>Hold Summer Camp Orientation for Counselors </a:t>
            </a:r>
          </a:p>
        </p:txBody>
      </p:sp>
    </p:spTree>
    <p:extLst>
      <p:ext uri="{BB962C8B-B14F-4D97-AF65-F5344CB8AC3E}">
        <p14:creationId xmlns:p14="http://schemas.microsoft.com/office/powerpoint/2010/main" val="332327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E371C-E561-45D3-9ECE-E7185562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Teen Camp – June 8 – July 31</a:t>
            </a:r>
            <a:r>
              <a:rPr lang="en-US" sz="4000" baseline="30000" dirty="0">
                <a:solidFill>
                  <a:srgbClr val="FFFFFF"/>
                </a:solidFill>
              </a:rPr>
              <a:t>st</a:t>
            </a:r>
            <a:r>
              <a:rPr lang="en-US" sz="4000" dirty="0">
                <a:solidFill>
                  <a:srgbClr val="FFFFFF"/>
                </a:solidFill>
              </a:rPr>
              <a:t>  4:00-8:00pm 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6F3FFEB-83A4-4AE8-9399-3239A10A82C4}"/>
              </a:ext>
            </a:extLst>
          </p:cNvPr>
          <p:cNvSpPr txBox="1">
            <a:spLocks/>
          </p:cNvSpPr>
          <p:nvPr/>
        </p:nvSpPr>
        <p:spPr>
          <a:xfrm>
            <a:off x="1219201" y="2543174"/>
            <a:ext cx="4756845" cy="4241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Same protocol as youth </a:t>
            </a:r>
          </a:p>
          <a:p>
            <a:pPr lvl="1"/>
            <a:r>
              <a:rPr lang="en-US" sz="2000" dirty="0"/>
              <a:t>Limited access</a:t>
            </a:r>
          </a:p>
          <a:p>
            <a:pPr lvl="1"/>
            <a:r>
              <a:rPr lang="en-US" sz="2000" dirty="0"/>
              <a:t>Must agree to screening, mask, and social distancing guidelines</a:t>
            </a:r>
          </a:p>
          <a:p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52F0344-0E17-4AE0-9905-9C9A6B4D66A0}"/>
              </a:ext>
            </a:extLst>
          </p:cNvPr>
          <p:cNvSpPr txBox="1">
            <a:spLocks/>
          </p:cNvSpPr>
          <p:nvPr/>
        </p:nvSpPr>
        <p:spPr>
          <a:xfrm>
            <a:off x="6967137" y="2549204"/>
            <a:ext cx="4256065" cy="39638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Activities: </a:t>
            </a:r>
          </a:p>
          <a:p>
            <a:pPr lvl="1"/>
            <a:r>
              <a:rPr lang="en-US" sz="2000" dirty="0"/>
              <a:t>Life Skills</a:t>
            </a:r>
          </a:p>
          <a:p>
            <a:pPr lvl="1"/>
            <a:r>
              <a:rPr lang="en-US" sz="2000" dirty="0"/>
              <a:t>Career Readiness</a:t>
            </a:r>
          </a:p>
          <a:p>
            <a:pPr lvl="1"/>
            <a:r>
              <a:rPr lang="en-US" sz="2000" dirty="0"/>
              <a:t>Video Games </a:t>
            </a:r>
          </a:p>
          <a:p>
            <a:pPr lvl="1"/>
            <a:r>
              <a:rPr lang="en-US" sz="2000" dirty="0"/>
              <a:t>Art Classes </a:t>
            </a:r>
          </a:p>
          <a:p>
            <a:pPr lvl="1"/>
            <a:r>
              <a:rPr lang="en-US" sz="2000" dirty="0"/>
              <a:t>Basketball</a:t>
            </a:r>
          </a:p>
          <a:p>
            <a:pPr lvl="2"/>
            <a:r>
              <a:rPr lang="en-US" dirty="0"/>
              <a:t>Shoot around only no games</a:t>
            </a:r>
            <a:endParaRPr lang="en-US" dirty="0">
              <a:cs typeface="Calibri"/>
            </a:endParaRPr>
          </a:p>
          <a:p>
            <a:pPr lvl="1"/>
            <a:r>
              <a:rPr lang="en-US" sz="2000" dirty="0"/>
              <a:t>Dance classes</a:t>
            </a:r>
            <a:endParaRPr lang="en-US" sz="2000" dirty="0">
              <a:cs typeface="Calibri"/>
            </a:endParaRPr>
          </a:p>
          <a:p>
            <a:pPr lvl="2"/>
            <a:r>
              <a:rPr lang="en-US" dirty="0" err="1"/>
              <a:t>Tik</a:t>
            </a:r>
            <a:r>
              <a:rPr lang="en-US" dirty="0"/>
              <a:t>-Tok 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71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E371C-E561-45D3-9ECE-E7185562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Other Opening: 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6F3FFEB-83A4-4AE8-9399-3239A10A82C4}"/>
              </a:ext>
            </a:extLst>
          </p:cNvPr>
          <p:cNvSpPr txBox="1">
            <a:spLocks/>
          </p:cNvSpPr>
          <p:nvPr/>
        </p:nvSpPr>
        <p:spPr>
          <a:xfrm>
            <a:off x="1356851" y="2543174"/>
            <a:ext cx="9680841" cy="4241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Golf </a:t>
            </a:r>
          </a:p>
          <a:p>
            <a:r>
              <a:rPr lang="en-US" sz="2000" dirty="0"/>
              <a:t>Tennis Center</a:t>
            </a:r>
          </a:p>
          <a:p>
            <a:r>
              <a:rPr lang="en-US" sz="2000" dirty="0"/>
              <a:t>Gymnastics- with Camps and with modifications</a:t>
            </a:r>
          </a:p>
          <a:p>
            <a:r>
              <a:rPr lang="en-US" sz="2000" dirty="0"/>
              <a:t>Pools- </a:t>
            </a:r>
            <a:r>
              <a:rPr lang="en-US" sz="2000"/>
              <a:t>Figures Only 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08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10A7071CFB8B4DB32340B21FEDDABF" ma:contentTypeVersion="10" ma:contentTypeDescription="Create a new document." ma:contentTypeScope="" ma:versionID="b5e191df77259b8abf76c03eab0b11fa">
  <xsd:schema xmlns:xsd="http://www.w3.org/2001/XMLSchema" xmlns:xs="http://www.w3.org/2001/XMLSchema" xmlns:p="http://schemas.microsoft.com/office/2006/metadata/properties" xmlns:ns3="231668fd-1663-4c86-82ee-9d259e78d64f" xmlns:ns4="133bcf81-0561-4647-beba-8e3853661b3a" targetNamespace="http://schemas.microsoft.com/office/2006/metadata/properties" ma:root="true" ma:fieldsID="8e4e84d04c30d4bd20204a22a061b112" ns3:_="" ns4:_="">
    <xsd:import namespace="231668fd-1663-4c86-82ee-9d259e78d64f"/>
    <xsd:import namespace="133bcf81-0561-4647-beba-8e3853661b3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668fd-1663-4c86-82ee-9d259e78d6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bcf81-0561-4647-beba-8e3853661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E39659-6F8F-4791-A242-6B7D90CF0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668fd-1663-4c86-82ee-9d259e78d64f"/>
    <ds:schemaRef ds:uri="133bcf81-0561-4647-beba-8e3853661b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F3EC41-6FF1-47EF-A145-E33B2DE558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D95E22-A04C-46E6-A8AC-B6BB1CB3AB20}">
  <ds:schemaRefs>
    <ds:schemaRef ds:uri="133bcf81-0561-4647-beba-8e3853661b3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31668fd-1663-4c86-82ee-9d259e78d6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507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Planning through an Equity Lens</vt:lpstr>
      <vt:lpstr>Shonnda R. Smith, Senior Director </vt:lpstr>
      <vt:lpstr>City of Mobile </vt:lpstr>
      <vt:lpstr>Opening Guidelines:</vt:lpstr>
      <vt:lpstr>Health Protocol for Employees:</vt:lpstr>
      <vt:lpstr>Re-Opening through an Equity Lens </vt:lpstr>
      <vt:lpstr>Summer Camp – June 8 – July 31st  7:30-3:30pm</vt:lpstr>
      <vt:lpstr>Teen Camp – June 8 – July 31st  4:00-8:00pm </vt:lpstr>
      <vt:lpstr>Other Opening: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through an Equity Lens</dc:title>
  <dc:creator>Smith, Shonnda</dc:creator>
  <cp:lastModifiedBy>Brit Kramer</cp:lastModifiedBy>
  <cp:revision>1</cp:revision>
  <dcterms:created xsi:type="dcterms:W3CDTF">2020-05-21T15:38:00Z</dcterms:created>
  <dcterms:modified xsi:type="dcterms:W3CDTF">2023-12-31T00:00:09Z</dcterms:modified>
</cp:coreProperties>
</file>